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9"/>
  </p:notesMasterIdLst>
  <p:sldIdLst>
    <p:sldId id="303" r:id="rId2"/>
    <p:sldId id="316" r:id="rId3"/>
    <p:sldId id="319" r:id="rId4"/>
    <p:sldId id="321" r:id="rId5"/>
    <p:sldId id="320" r:id="rId6"/>
    <p:sldId id="322" r:id="rId7"/>
    <p:sldId id="318" r:id="rId8"/>
  </p:sldIdLst>
  <p:sldSz cx="12188825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7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F7170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16" autoAdjust="0"/>
    <p:restoredTop sz="98954" autoAdjust="0"/>
  </p:normalViewPr>
  <p:slideViewPr>
    <p:cSldViewPr snapToGrid="0">
      <p:cViewPr varScale="1">
        <p:scale>
          <a:sx n="114" d="100"/>
          <a:sy n="114" d="100"/>
        </p:scale>
        <p:origin x="-808" y="-11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Relationship Id="rId2" Type="http://schemas.openxmlformats.org/officeDocument/2006/relationships/image" Target="../media/image31.wmf"/><Relationship Id="rId3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1088639" marR="0" lvl="1" indent="-9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177278" marR="0" lvl="2" indent="-55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265917" marR="0" lvl="3" indent="-201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4354556" marR="0" lvl="4" indent="-11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5443195" marR="0" lvl="5" indent="-759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6531834" marR="0" lvl="6" indent="-403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7620472" marR="0" lvl="7" indent="-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8709111" marR="0" lvl="8" indent="-961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t>‹#›</a:t>
            </a:fld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00367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509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017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526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034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2543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051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599560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068" algn="l" defTabSz="457017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solidFill>
          <a:schemeClr val="lt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hape 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380851" y="1817209"/>
            <a:ext cx="11006002" cy="16920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798" b="1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380851" y="3576810"/>
            <a:ext cx="11006002" cy="5399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399" b="1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884165" marR="0" lvl="1" indent="77475" algn="l" rtl="0">
              <a:lnSpc>
                <a:spcPct val="90000"/>
              </a:lnSpc>
              <a:spcBef>
                <a:spcPts val="67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–"/>
              <a:defRPr sz="334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60254" marR="0" lvl="2" indent="83792" algn="l" rtl="0">
              <a:lnSpc>
                <a:spcPct val="90000"/>
              </a:lnSpc>
              <a:spcBef>
                <a:spcPts val="57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•"/>
              <a:defRPr sz="284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04356" marR="0" lvl="3" indent="31619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–"/>
              <a:defRPr sz="239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448458" marR="0" lvl="4" indent="27051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»"/>
              <a:defRPr sz="2399" b="1" i="0" u="none" strike="noStrike" cap="none">
                <a:solidFill>
                  <a:schemeClr val="l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body" idx="2"/>
          </p:nvPr>
        </p:nvSpPr>
        <p:spPr>
          <a:xfrm>
            <a:off x="380851" y="4255421"/>
            <a:ext cx="4494044" cy="30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884165" marR="0" lvl="1" indent="-14151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60254" marR="0" lvl="2" indent="-7172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904356" marR="0" lvl="3" indent="-6994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448458" marR="0" lvl="4" indent="-7450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5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  <p:grpSp>
        <p:nvGrpSpPr>
          <p:cNvPr id="16" name="Shape 16"/>
          <p:cNvGrpSpPr/>
          <p:nvPr/>
        </p:nvGrpSpPr>
        <p:grpSpPr>
          <a:xfrm>
            <a:off x="380851" y="4658386"/>
            <a:ext cx="6172120" cy="354005"/>
            <a:chOff x="596039" y="5442941"/>
            <a:chExt cx="6379553" cy="365759"/>
          </a:xfrm>
        </p:grpSpPr>
        <p:pic>
          <p:nvPicPr>
            <p:cNvPr id="17" name="Shape 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6039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Shape 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309824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Shape 1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67209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Shape 2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737391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Shape 2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451176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Shape 2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808562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Shape 2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165950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Shape 2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5592528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Shape 25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306312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Shape 26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6663707" y="5468107"/>
              <a:ext cx="311885" cy="31188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" name="Shape 27"/>
            <p:cNvGrpSpPr/>
            <p:nvPr/>
          </p:nvGrpSpPr>
          <p:grpSpPr>
            <a:xfrm>
              <a:off x="2024598" y="5468107"/>
              <a:ext cx="310896" cy="310896"/>
              <a:chOff x="2024598" y="5468107"/>
              <a:chExt cx="310896" cy="310896"/>
            </a:xfrm>
          </p:grpSpPr>
          <p:sp>
            <p:nvSpPr>
              <p:cNvPr id="28" name="Shape 28"/>
              <p:cNvSpPr/>
              <p:nvPr/>
            </p:nvSpPr>
            <p:spPr>
              <a:xfrm>
                <a:off x="2024598" y="5468107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29" name="Shape 29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2118814" y="5509255"/>
                <a:ext cx="122463" cy="2286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Shape 30"/>
            <p:cNvGrpSpPr/>
            <p:nvPr/>
          </p:nvGrpSpPr>
          <p:grpSpPr>
            <a:xfrm>
              <a:off x="3094777" y="5468107"/>
              <a:ext cx="310896" cy="310896"/>
              <a:chOff x="3094777" y="5468107"/>
              <a:chExt cx="310896" cy="310896"/>
            </a:xfrm>
          </p:grpSpPr>
          <p:sp>
            <p:nvSpPr>
              <p:cNvPr id="31" name="Shape 31"/>
              <p:cNvSpPr/>
              <p:nvPr/>
            </p:nvSpPr>
            <p:spPr>
              <a:xfrm>
                <a:off x="3094777" y="5468107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32" name="Shape 32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3094777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" name="Shape 33"/>
            <p:cNvGrpSpPr/>
            <p:nvPr/>
          </p:nvGrpSpPr>
          <p:grpSpPr>
            <a:xfrm>
              <a:off x="953425" y="5468107"/>
              <a:ext cx="310896" cy="310896"/>
              <a:chOff x="953425" y="5468107"/>
              <a:chExt cx="310896" cy="310896"/>
            </a:xfrm>
          </p:grpSpPr>
          <p:sp>
            <p:nvSpPr>
              <p:cNvPr id="34" name="Shape 34"/>
              <p:cNvSpPr/>
              <p:nvPr/>
            </p:nvSpPr>
            <p:spPr>
              <a:xfrm>
                <a:off x="953425" y="5468107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35" name="Shape 35"/>
              <p:cNvPicPr preferRelativeResize="0"/>
              <p:nvPr/>
            </p:nvPicPr>
            <p:blipFill rotWithShape="1">
              <a:blip r:embed="rId15">
                <a:alphaModFix/>
              </a:blip>
              <a:srcRect/>
              <a:stretch/>
            </p:blipFill>
            <p:spPr>
              <a:xfrm>
                <a:off x="980858" y="5495539"/>
                <a:ext cx="256032" cy="25603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Shape 36"/>
            <p:cNvGrpSpPr/>
            <p:nvPr/>
          </p:nvGrpSpPr>
          <p:grpSpPr>
            <a:xfrm>
              <a:off x="2355826" y="5442941"/>
              <a:ext cx="365759" cy="365759"/>
              <a:chOff x="2355826" y="5442941"/>
              <a:chExt cx="365759" cy="365759"/>
            </a:xfrm>
          </p:grpSpPr>
          <p:sp>
            <p:nvSpPr>
              <p:cNvPr id="37" name="Shape 37"/>
              <p:cNvSpPr/>
              <p:nvPr/>
            </p:nvSpPr>
            <p:spPr>
              <a:xfrm>
                <a:off x="2380993" y="5468107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38" name="Shape 38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2355826" y="5442941"/>
                <a:ext cx="365759" cy="36575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9" name="Shape 39"/>
            <p:cNvGrpSpPr/>
            <p:nvPr/>
          </p:nvGrpSpPr>
          <p:grpSpPr>
            <a:xfrm>
              <a:off x="5236130" y="5468107"/>
              <a:ext cx="310896" cy="310896"/>
              <a:chOff x="5236130" y="5468107"/>
              <a:chExt cx="310896" cy="310896"/>
            </a:xfrm>
          </p:grpSpPr>
          <p:sp>
            <p:nvSpPr>
              <p:cNvPr id="40" name="Shape 40"/>
              <p:cNvSpPr/>
              <p:nvPr/>
            </p:nvSpPr>
            <p:spPr>
              <a:xfrm>
                <a:off x="5236130" y="5468107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41" name="Shape 41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5236130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" name="Shape 42"/>
            <p:cNvGrpSpPr/>
            <p:nvPr/>
          </p:nvGrpSpPr>
          <p:grpSpPr>
            <a:xfrm>
              <a:off x="4523337" y="5468107"/>
              <a:ext cx="310896" cy="310896"/>
              <a:chOff x="4523337" y="5468107"/>
              <a:chExt cx="310896" cy="310896"/>
            </a:xfrm>
          </p:grpSpPr>
          <p:sp>
            <p:nvSpPr>
              <p:cNvPr id="43" name="Shape 43"/>
              <p:cNvSpPr/>
              <p:nvPr/>
            </p:nvSpPr>
            <p:spPr>
              <a:xfrm>
                <a:off x="4523337" y="5468107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44" name="Shape 44"/>
              <p:cNvPicPr preferRelativeResize="0"/>
              <p:nvPr/>
            </p:nvPicPr>
            <p:blipFill rotWithShape="1">
              <a:blip r:embed="rId18">
                <a:alphaModFix/>
              </a:blip>
              <a:srcRect/>
              <a:stretch/>
            </p:blipFill>
            <p:spPr>
              <a:xfrm>
                <a:off x="4523337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" name="Shape 45"/>
            <p:cNvGrpSpPr/>
            <p:nvPr/>
          </p:nvGrpSpPr>
          <p:grpSpPr>
            <a:xfrm>
              <a:off x="4879732" y="5468107"/>
              <a:ext cx="310896" cy="310896"/>
              <a:chOff x="4879732" y="5468107"/>
              <a:chExt cx="310896" cy="310896"/>
            </a:xfrm>
          </p:grpSpPr>
          <p:sp>
            <p:nvSpPr>
              <p:cNvPr id="46" name="Shape 46"/>
              <p:cNvSpPr/>
              <p:nvPr/>
            </p:nvSpPr>
            <p:spPr>
              <a:xfrm>
                <a:off x="4879732" y="5468107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47" name="Shape 47"/>
              <p:cNvPicPr preferRelativeResize="0"/>
              <p:nvPr/>
            </p:nvPicPr>
            <p:blipFill rotWithShape="1">
              <a:blip r:embed="rId19">
                <a:alphaModFix/>
              </a:blip>
              <a:srcRect/>
              <a:stretch/>
            </p:blipFill>
            <p:spPr>
              <a:xfrm>
                <a:off x="4879732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" name="Shape 48"/>
            <p:cNvGrpSpPr/>
            <p:nvPr/>
          </p:nvGrpSpPr>
          <p:grpSpPr>
            <a:xfrm>
              <a:off x="5949914" y="5468107"/>
              <a:ext cx="310896" cy="310896"/>
              <a:chOff x="5949914" y="5468107"/>
              <a:chExt cx="310896" cy="310896"/>
            </a:xfrm>
          </p:grpSpPr>
          <p:sp>
            <p:nvSpPr>
              <p:cNvPr id="49" name="Shape 49"/>
              <p:cNvSpPr/>
              <p:nvPr/>
            </p:nvSpPr>
            <p:spPr>
              <a:xfrm>
                <a:off x="5949914" y="5468107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2149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pic>
            <p:nvPicPr>
              <p:cNvPr id="50" name="Shape 50"/>
              <p:cNvPicPr preferRelativeResize="0"/>
              <p:nvPr/>
            </p:nvPicPr>
            <p:blipFill rotWithShape="1">
              <a:blip r:embed="rId20">
                <a:alphaModFix/>
              </a:blip>
              <a:srcRect/>
              <a:stretch/>
            </p:blipFill>
            <p:spPr>
              <a:xfrm>
                <a:off x="5949914" y="5468107"/>
                <a:ext cx="310896" cy="31089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1" name="Shape 51"/>
          <p:cNvGrpSpPr/>
          <p:nvPr/>
        </p:nvGrpSpPr>
        <p:grpSpPr>
          <a:xfrm>
            <a:off x="380851" y="4128842"/>
            <a:ext cx="10843058" cy="111113"/>
            <a:chOff x="548639" y="4557712"/>
            <a:chExt cx="10419093" cy="106726"/>
          </a:xfrm>
        </p:grpSpPr>
        <p:sp>
          <p:nvSpPr>
            <p:cNvPr id="52" name="Shape 52"/>
            <p:cNvSpPr/>
            <p:nvPr/>
          </p:nvSpPr>
          <p:spPr>
            <a:xfrm>
              <a:off x="548639" y="4557712"/>
              <a:ext cx="1097683" cy="1067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53" name="Shape 53"/>
            <p:cNvCxnSpPr/>
            <p:nvPr/>
          </p:nvCxnSpPr>
          <p:spPr>
            <a:xfrm>
              <a:off x="548639" y="4664439"/>
              <a:ext cx="10419093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4" name="Shape 54"/>
          <p:cNvGrpSpPr/>
          <p:nvPr/>
        </p:nvGrpSpPr>
        <p:grpSpPr>
          <a:xfrm>
            <a:off x="11648311" y="2620317"/>
            <a:ext cx="538932" cy="1617372"/>
            <a:chOff x="7662806" y="2648691"/>
            <a:chExt cx="2871599" cy="8614500"/>
          </a:xfrm>
        </p:grpSpPr>
        <p:sp>
          <p:nvSpPr>
            <p:cNvPr id="55" name="Shape 55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56" name="Shape 56"/>
            <p:cNvPicPr preferRelativeResize="0"/>
            <p:nvPr/>
          </p:nvPicPr>
          <p:blipFill rotWithShape="1">
            <a:blip r:embed="rId21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hape 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/>
          <p:nvPr/>
        </p:nvSpPr>
        <p:spPr>
          <a:xfrm>
            <a:off x="386620" y="388620"/>
            <a:ext cx="11415585" cy="60807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149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5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defRPr sz="18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Font typeface="Wingdings" panose="05000000000000000000" pitchFamily="2" charset="2"/>
              <a:buChar char="§"/>
              <a:defRPr sz="1600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Font typeface="Courier New" panose="02070309020205020404" pitchFamily="49" charset="0"/>
              <a:buChar char="o"/>
              <a:defRPr sz="1400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16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17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Shape 90"/>
          <p:cNvSpPr/>
          <p:nvPr userDrawn="1"/>
        </p:nvSpPr>
        <p:spPr>
          <a:xfrm>
            <a:off x="398920" y="388541"/>
            <a:ext cx="11403197" cy="60808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43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20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defRPr sz="18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Font typeface="Wingdings" panose="05000000000000000000" pitchFamily="2" charset="2"/>
              <a:buChar char="§"/>
              <a:defRPr sz="1600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Font typeface="Courier New" panose="02070309020205020404" pitchFamily="49" charset="0"/>
              <a:buChar char="o"/>
              <a:defRPr sz="1400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27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28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1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No Subtitle"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hape 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0" name="Shape 140"/>
          <p:cNvGrpSpPr/>
          <p:nvPr/>
        </p:nvGrpSpPr>
        <p:grpSpPr>
          <a:xfrm>
            <a:off x="11802258" y="5309086"/>
            <a:ext cx="386653" cy="1160373"/>
            <a:chOff x="7662806" y="2648691"/>
            <a:chExt cx="2871599" cy="8614500"/>
          </a:xfrm>
        </p:grpSpPr>
        <p:sp>
          <p:nvSpPr>
            <p:cNvPr id="141" name="Shape 141"/>
            <p:cNvSpPr/>
            <p:nvPr/>
          </p:nvSpPr>
          <p:spPr>
            <a:xfrm>
              <a:off x="7662806" y="2648691"/>
              <a:ext cx="2871599" cy="8614500"/>
            </a:xfrm>
            <a:prstGeom prst="rect">
              <a:avLst/>
            </a:prstGeom>
            <a:solidFill>
              <a:srgbClr val="91D8EC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42" name="Shape 1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204092" y="2998258"/>
              <a:ext cx="1788900" cy="7620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Shape 143"/>
          <p:cNvSpPr/>
          <p:nvPr/>
        </p:nvSpPr>
        <p:spPr>
          <a:xfrm>
            <a:off x="380851" y="6533357"/>
            <a:ext cx="3580001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800" b="0" i="0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2016 Lenovo Confidential. All rights reserved.</a:t>
            </a:r>
          </a:p>
        </p:txBody>
      </p:sp>
      <p:sp>
        <p:nvSpPr>
          <p:cNvPr id="144" name="Shape 144"/>
          <p:cNvSpPr/>
          <p:nvPr/>
        </p:nvSpPr>
        <p:spPr>
          <a:xfrm>
            <a:off x="11802204" y="6469380"/>
            <a:ext cx="386620" cy="397650"/>
          </a:xfrm>
          <a:prstGeom prst="rect">
            <a:avLst/>
          </a:prstGeom>
          <a:solidFill>
            <a:srgbClr val="4AC0E0"/>
          </a:solidFill>
          <a:ln>
            <a:noFill/>
          </a:ln>
        </p:spPr>
        <p:txBody>
          <a:bodyPr lIns="45695" tIns="22841" rIns="45695" bIns="22841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fld id="{00000000-1234-1234-1234-123412341234}" type="slidenum">
              <a:rPr lang="en-US" sz="1399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Helvetica Neue"/>
                <a:buNone/>
              </a:pPr>
              <a:t>‹#›</a:t>
            </a:fld>
            <a:endParaRPr lang="en-US" sz="1399" b="1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Shape 135"/>
          <p:cNvSpPr txBox="1">
            <a:spLocks noGrp="1"/>
          </p:cNvSpPr>
          <p:nvPr>
            <p:ph type="title"/>
          </p:nvPr>
        </p:nvSpPr>
        <p:spPr>
          <a:xfrm>
            <a:off x="736542" y="357411"/>
            <a:ext cx="10770830" cy="5538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599" b="1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900"/>
            </a:lvl2pPr>
            <a:lvl3pPr lvl="2" indent="0">
              <a:spcBef>
                <a:spcPts val="0"/>
              </a:spcBef>
              <a:buFont typeface="Arial"/>
              <a:buNone/>
              <a:defRPr sz="900"/>
            </a:lvl3pPr>
            <a:lvl4pPr lvl="3" indent="0">
              <a:spcBef>
                <a:spcPts val="0"/>
              </a:spcBef>
              <a:buFont typeface="Arial"/>
              <a:buNone/>
              <a:defRPr sz="900"/>
            </a:lvl4pPr>
            <a:lvl5pPr lvl="4" indent="0">
              <a:spcBef>
                <a:spcPts val="0"/>
              </a:spcBef>
              <a:buFont typeface="Arial"/>
              <a:buNone/>
              <a:defRPr sz="900"/>
            </a:lvl5pPr>
            <a:lvl6pPr lvl="5" indent="0">
              <a:spcBef>
                <a:spcPts val="0"/>
              </a:spcBef>
              <a:buFont typeface="Arial"/>
              <a:buNone/>
              <a:defRPr sz="900"/>
            </a:lvl6pPr>
            <a:lvl7pPr lvl="6" indent="0">
              <a:spcBef>
                <a:spcPts val="0"/>
              </a:spcBef>
              <a:buFont typeface="Arial"/>
              <a:buNone/>
              <a:defRPr sz="900"/>
            </a:lvl7pPr>
            <a:lvl8pPr lvl="7" indent="0">
              <a:spcBef>
                <a:spcPts val="0"/>
              </a:spcBef>
              <a:buFont typeface="Arial"/>
              <a:buNone/>
              <a:defRPr sz="900"/>
            </a:lvl8pPr>
            <a:lvl9pPr lvl="8" indent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 dirty="0"/>
          </a:p>
        </p:txBody>
      </p:sp>
      <p:sp>
        <p:nvSpPr>
          <p:cNvPr id="15" name="Shape 136"/>
          <p:cNvSpPr txBox="1">
            <a:spLocks noGrp="1"/>
          </p:cNvSpPr>
          <p:nvPr>
            <p:ph type="body" idx="1" hasCustomPrompt="1"/>
          </p:nvPr>
        </p:nvSpPr>
        <p:spPr>
          <a:xfrm>
            <a:off x="736542" y="975276"/>
            <a:ext cx="10770830" cy="54620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defRPr sz="18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512763" marR="0" lvl="1" indent="-2222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Font typeface="Wingdings" panose="05000000000000000000" pitchFamily="2" charset="2"/>
              <a:buChar char="§"/>
              <a:defRPr sz="1600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39775" marR="0" lvl="2" indent="-2317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Font typeface="Courier New" panose="02070309020205020404" pitchFamily="49" charset="0"/>
              <a:buChar char="o"/>
              <a:defRPr sz="1400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685526" marR="0" lvl="3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914034" marR="0" lvl="4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  <a:defRPr sz="2399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992559" marR="0" lvl="5" indent="2883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36661" marR="0" lvl="6" indent="3061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080763" marR="0" lvl="7" indent="323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624865" marR="0" lvl="8" indent="278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lvl="0"/>
            <a:r>
              <a:rPr lang="en-US" dirty="0"/>
              <a:t>XX</a:t>
            </a:r>
          </a:p>
          <a:p>
            <a:pPr lvl="1"/>
            <a:r>
              <a:rPr lang="en-US" dirty="0"/>
              <a:t>XX</a:t>
            </a:r>
          </a:p>
          <a:p>
            <a:pPr lvl="2"/>
            <a:r>
              <a:rPr lang="en-US" dirty="0"/>
              <a:t>XX</a:t>
            </a:r>
            <a:endParaRPr dirty="0"/>
          </a:p>
        </p:txBody>
      </p:sp>
      <p:grpSp>
        <p:nvGrpSpPr>
          <p:cNvPr id="22" name="Shape 137"/>
          <p:cNvGrpSpPr/>
          <p:nvPr userDrawn="1"/>
        </p:nvGrpSpPr>
        <p:grpSpPr>
          <a:xfrm>
            <a:off x="428303" y="528056"/>
            <a:ext cx="265096" cy="265200"/>
            <a:chOff x="523675" y="4157225"/>
            <a:chExt cx="530399" cy="530399"/>
          </a:xfrm>
        </p:grpSpPr>
        <p:sp>
          <p:nvSpPr>
            <p:cNvPr id="23" name="Shape 138"/>
            <p:cNvSpPr/>
            <p:nvPr/>
          </p:nvSpPr>
          <p:spPr>
            <a:xfrm>
              <a:off x="523675" y="4157225"/>
              <a:ext cx="530399" cy="530399"/>
            </a:xfrm>
            <a:prstGeom prst="ellipse">
              <a:avLst/>
            </a:prstGeom>
            <a:solidFill>
              <a:schemeClr val="accent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Shape 139"/>
            <p:cNvSpPr/>
            <p:nvPr/>
          </p:nvSpPr>
          <p:spPr>
            <a:xfrm>
              <a:off x="588527" y="4222166"/>
              <a:ext cx="400499" cy="400499"/>
            </a:xfrm>
            <a:prstGeom prst="mathPlus">
              <a:avLst>
                <a:gd name="adj1" fmla="val 23520"/>
              </a:avLst>
            </a:prstGeom>
            <a:solidFill>
              <a:schemeClr val="lt1"/>
            </a:solidFill>
            <a:ln w="19050" cap="flat" cmpd="sng">
              <a:solidFill>
                <a:schemeClr val="lt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2149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611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5" r:id="rId2"/>
    <p:sldLayoutId id="2147483670" r:id="rId3"/>
    <p:sldLayoutId id="2147483669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3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1.xlsx"/><Relationship Id="rId4" Type="http://schemas.openxmlformats.org/officeDocument/2006/relationships/image" Target="../media/image30.wmf"/><Relationship Id="rId5" Type="http://schemas.openxmlformats.org/officeDocument/2006/relationships/package" Target="../embeddings/Microsoft_Excel_Sheet2.xlsx"/><Relationship Id="rId6" Type="http://schemas.openxmlformats.org/officeDocument/2006/relationships/image" Target="../media/image31.wmf"/><Relationship Id="rId7" Type="http://schemas.openxmlformats.org/officeDocument/2006/relationships/package" Target="../embeddings/Microsoft_Excel_Sheet3.xlsx"/><Relationship Id="rId8" Type="http://schemas.openxmlformats.org/officeDocument/2006/relationships/image" Target="../media/image32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0850" y="1817209"/>
            <a:ext cx="11191039" cy="1692066"/>
          </a:xfrm>
        </p:spPr>
        <p:txBody>
          <a:bodyPr/>
          <a:lstStyle/>
          <a:p>
            <a:r>
              <a:rPr lang="en-US" dirty="0" smtClean="0"/>
              <a:t>Vector SBOM </a:t>
            </a: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Chris An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7/12/2016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521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96" y="1100303"/>
            <a:ext cx="10866771" cy="5241121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latin typeface="Calibri" pitchFamily="34" charset="0"/>
              </a:rPr>
              <a:t>Model Type</a:t>
            </a:r>
            <a:endParaRPr lang="en-US" sz="2400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Calibri" pitchFamily="34" charset="0"/>
              </a:rPr>
              <a:t>Vector </a:t>
            </a:r>
            <a:r>
              <a:rPr lang="en-US" dirty="0" smtClean="0">
                <a:latin typeface="Calibri" pitchFamily="34" charset="0"/>
              </a:rPr>
              <a:t>is Moto Z product. There are two types of model, one is Vector Thin </a:t>
            </a:r>
            <a:r>
              <a:rPr lang="en-US" dirty="0" smtClean="0">
                <a:latin typeface="Calibri" pitchFamily="34" charset="0"/>
              </a:rPr>
              <a:t>and another </a:t>
            </a:r>
            <a:r>
              <a:rPr lang="en-US" dirty="0" smtClean="0">
                <a:latin typeface="Calibri" pitchFamily="34" charset="0"/>
              </a:rPr>
              <a:t>is Vector </a:t>
            </a:r>
            <a:r>
              <a:rPr lang="en-US" dirty="0" smtClean="0">
                <a:latin typeface="Calibri" pitchFamily="34" charset="0"/>
              </a:rPr>
              <a:t>Maxx. </a:t>
            </a:r>
            <a:r>
              <a:rPr lang="en-US" dirty="0" smtClean="0">
                <a:latin typeface="Calibri" pitchFamily="34" charset="0"/>
              </a:rPr>
              <a:t>Vector </a:t>
            </a:r>
            <a:r>
              <a:rPr lang="en-US" dirty="0" smtClean="0">
                <a:latin typeface="Calibri" pitchFamily="34" charset="0"/>
              </a:rPr>
              <a:t>Maxx </a:t>
            </a:r>
            <a:r>
              <a:rPr lang="en-US" dirty="0" smtClean="0">
                <a:latin typeface="Calibri" pitchFamily="34" charset="0"/>
              </a:rPr>
              <a:t>is only for </a:t>
            </a:r>
            <a:r>
              <a:rPr lang="en-US" dirty="0" smtClean="0">
                <a:latin typeface="Calibri" pitchFamily="34" charset="0"/>
              </a:rPr>
              <a:t>NA</a:t>
            </a:r>
            <a:r>
              <a:rPr lang="en-US" dirty="0" smtClean="0">
                <a:latin typeface="Calibri" pitchFamily="34" charset="0"/>
              </a:rPr>
              <a:t>. </a:t>
            </a:r>
            <a:r>
              <a:rPr lang="en-US" dirty="0" smtClean="0">
                <a:latin typeface="Calibri" pitchFamily="34" charset="0"/>
              </a:rPr>
              <a:t>Vector </a:t>
            </a:r>
            <a:r>
              <a:rPr lang="en-US" dirty="0" smtClean="0">
                <a:latin typeface="Calibri" pitchFamily="34" charset="0"/>
              </a:rPr>
              <a:t>Thin is for all Region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Calibri" pitchFamily="34" charset="0"/>
              </a:rPr>
              <a:t>Vector Max is XT1650-</a:t>
            </a:r>
            <a:r>
              <a:rPr lang="en-US" dirty="0" smtClean="0">
                <a:latin typeface="Calibri" pitchFamily="34" charset="0"/>
              </a:rPr>
              <a:t>02</a:t>
            </a:r>
            <a:r>
              <a:rPr lang="en-US" dirty="0" smtClean="0">
                <a:latin typeface="Calibri" pitchFamily="34" charset="0"/>
              </a:rPr>
              <a:t>. </a:t>
            </a:r>
            <a:r>
              <a:rPr lang="en-US" dirty="0" smtClean="0">
                <a:latin typeface="Calibri" pitchFamily="34" charset="0"/>
              </a:rPr>
              <a:t>Vector </a:t>
            </a:r>
            <a:r>
              <a:rPr lang="en-US" dirty="0" smtClean="0">
                <a:latin typeface="Calibri" pitchFamily="34" charset="0"/>
              </a:rPr>
              <a:t>Thin is XT1650-01&amp;03&amp;05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Calibri" pitchFamily="34" charset="0"/>
              </a:rPr>
              <a:t>Special point is they can connect AMPs </a:t>
            </a:r>
            <a:r>
              <a:rPr lang="en-US" dirty="0" smtClean="0">
                <a:latin typeface="Calibri" pitchFamily="34" charset="0"/>
              </a:rPr>
              <a:t>parts, such </a:t>
            </a:r>
            <a:r>
              <a:rPr lang="en-US" dirty="0" smtClean="0">
                <a:latin typeface="Calibri" pitchFamily="34" charset="0"/>
              </a:rPr>
              <a:t>as Concert, </a:t>
            </a:r>
            <a:r>
              <a:rPr lang="en-US" dirty="0" smtClean="0">
                <a:latin typeface="Calibri" pitchFamily="34" charset="0"/>
              </a:rPr>
              <a:t>Projector, Espresso, </a:t>
            </a:r>
            <a:r>
              <a:rPr lang="en-US" dirty="0" smtClean="0">
                <a:latin typeface="Calibri" pitchFamily="34" charset="0"/>
              </a:rPr>
              <a:t>and so on. We also have the SBOM for it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Calibri" pitchFamily="34" charset="0"/>
              </a:rPr>
              <a:t>There are </a:t>
            </a:r>
            <a:r>
              <a:rPr lang="en-US" dirty="0" smtClean="0">
                <a:latin typeface="Calibri" pitchFamily="34" charset="0"/>
              </a:rPr>
              <a:t>3 kinds </a:t>
            </a:r>
            <a:r>
              <a:rPr lang="en-US" dirty="0" smtClean="0">
                <a:latin typeface="Calibri" pitchFamily="34" charset="0"/>
              </a:rPr>
              <a:t>of color for Vector Black</a:t>
            </a:r>
            <a:r>
              <a:rPr lang="en-US" dirty="0" smtClean="0">
                <a:latin typeface="Calibri" pitchFamily="34" charset="0"/>
              </a:rPr>
              <a:t>/Gray</a:t>
            </a:r>
            <a:r>
              <a:rPr lang="en-US" dirty="0" smtClean="0">
                <a:latin typeface="Calibri" pitchFamily="34" charset="0"/>
              </a:rPr>
              <a:t>, Black/Rose, </a:t>
            </a:r>
            <a:r>
              <a:rPr lang="en-US" dirty="0" smtClean="0">
                <a:latin typeface="Calibri" pitchFamily="34" charset="0"/>
              </a:rPr>
              <a:t>and White</a:t>
            </a:r>
            <a:r>
              <a:rPr lang="en-US" dirty="0" smtClean="0">
                <a:latin typeface="Calibri" pitchFamily="34" charset="0"/>
              </a:rPr>
              <a:t>/</a:t>
            </a:r>
            <a:r>
              <a:rPr lang="en-US" dirty="0" smtClean="0">
                <a:latin typeface="Calibri" pitchFamily="34" charset="0"/>
              </a:rPr>
              <a:t>Gold.</a:t>
            </a:r>
            <a:r>
              <a:rPr lang="en-US" b="1" dirty="0" smtClean="0">
                <a:latin typeface="Calibri" pitchFamily="34" charset="0"/>
              </a:rPr>
              <a:t>     </a:t>
            </a:r>
            <a:endParaRPr lang="en-US" b="1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908653"/>
              </p:ext>
            </p:extLst>
          </p:nvPr>
        </p:nvGraphicFramePr>
        <p:xfrm>
          <a:off x="2319486" y="3891052"/>
          <a:ext cx="6957528" cy="1447696"/>
        </p:xfrm>
        <a:graphic>
          <a:graphicData uri="http://schemas.openxmlformats.org/drawingml/2006/table">
            <a:tbl>
              <a:tblPr/>
              <a:tblGrid>
                <a:gridCol w="1531300"/>
                <a:gridCol w="4304194"/>
                <a:gridCol w="1122034"/>
              </a:tblGrid>
              <a:tr h="3619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Project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Name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SBOM Name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Version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19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Vector Thin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L2_Global_SBOM_XT1650-01&amp;03&amp;05_V1.4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19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Vector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Maxx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L2_Global_SBOM_XT1650-02_V1.4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19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AMPs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L2_Global_SBOM_AMPs _V1.3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V1.3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 smtClean="0"/>
              <a:t>Overview – Vector Thin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96" y="969674"/>
            <a:ext cx="10866771" cy="5241121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latin typeface="Calibri" pitchFamily="34" charset="0"/>
              </a:rPr>
              <a:t>Structure for Vector Thin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</a:rPr>
              <a:t> TPLCD +(PWA + Battery)+ Rear house</a:t>
            </a:r>
          </a:p>
          <a:p>
            <a:pPr>
              <a:buNone/>
            </a:pPr>
            <a:endParaRPr lang="en-US" b="1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r>
              <a:rPr lang="en-US" b="1" dirty="0" smtClean="0">
                <a:latin typeface="Calibri" pitchFamily="34" charset="0"/>
              </a:rPr>
              <a:t>     </a:t>
            </a: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</p:txBody>
      </p:sp>
      <p:grpSp>
        <p:nvGrpSpPr>
          <p:cNvPr id="4" name="Group 11"/>
          <p:cNvGrpSpPr/>
          <p:nvPr/>
        </p:nvGrpSpPr>
        <p:grpSpPr>
          <a:xfrm>
            <a:off x="1649212" y="1785708"/>
            <a:ext cx="8996795" cy="4572004"/>
            <a:chOff x="0" y="200033"/>
            <a:chExt cx="19542126" cy="9155220"/>
          </a:xfrm>
        </p:grpSpPr>
        <p:grpSp>
          <p:nvGrpSpPr>
            <p:cNvPr id="6" name="Group 12"/>
            <p:cNvGrpSpPr/>
            <p:nvPr/>
          </p:nvGrpSpPr>
          <p:grpSpPr>
            <a:xfrm>
              <a:off x="0" y="200033"/>
              <a:ext cx="19542126" cy="9155220"/>
              <a:chOff x="0" y="200033"/>
              <a:chExt cx="19542126" cy="9155220"/>
            </a:xfrm>
          </p:grpSpPr>
          <p:grpSp>
            <p:nvGrpSpPr>
              <p:cNvPr id="7" name="Group 15"/>
              <p:cNvGrpSpPr/>
              <p:nvPr/>
            </p:nvGrpSpPr>
            <p:grpSpPr>
              <a:xfrm>
                <a:off x="0" y="200033"/>
                <a:ext cx="19542126" cy="9155220"/>
                <a:chOff x="0" y="200033"/>
                <a:chExt cx="19542126" cy="9155220"/>
              </a:xfrm>
            </p:grpSpPr>
            <p:pic>
              <p:nvPicPr>
                <p:cNvPr id="18" name="Picture 17" descr="000_top_level_base_ice_v6.jpg"/>
                <p:cNvPicPr>
                  <a:picLocks noChangeAspect="1"/>
                </p:cNvPicPr>
                <p:nvPr/>
              </p:nvPicPr>
              <p:blipFill>
                <a:blip r:embed="rId2">
                  <a:lum bright="8000"/>
                </a:blip>
                <a:srcRect l="12962" t="23086" r="242" b="22579"/>
                <a:stretch>
                  <a:fillRect/>
                </a:stretch>
              </p:blipFill>
              <p:spPr>
                <a:xfrm>
                  <a:off x="0" y="200033"/>
                  <a:ext cx="19542126" cy="9155220"/>
                </a:xfrm>
                <a:prstGeom prst="rect">
                  <a:avLst/>
                </a:prstGeom>
              </p:spPr>
            </p:pic>
            <p:pic>
              <p:nvPicPr>
                <p:cNvPr id="19" name="Picture 18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b="5840"/>
                <a:stretch>
                  <a:fillRect/>
                </a:stretch>
              </p:blipFill>
              <p:spPr bwMode="auto">
                <a:xfrm>
                  <a:off x="10445750" y="3263901"/>
                  <a:ext cx="1222376" cy="698500"/>
                </a:xfrm>
                <a:prstGeom prst="rect">
                  <a:avLst/>
                </a:prstGeom>
                <a:noFill/>
                <a:ln w="1">
                  <a:noFill/>
                  <a:miter lim="800000"/>
                  <a:headEnd/>
                  <a:tailEnd type="none" w="med" len="med"/>
                </a:ln>
                <a:effectLst/>
              </p:spPr>
            </p:pic>
            <p:sp>
              <p:nvSpPr>
                <p:cNvPr id="20" name="Rectangle 19"/>
                <p:cNvSpPr/>
                <p:nvPr/>
              </p:nvSpPr>
              <p:spPr>
                <a:xfrm>
                  <a:off x="12430126" y="1628776"/>
                  <a:ext cx="1412875" cy="7620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100" dirty="0"/>
                </a:p>
              </p:txBody>
            </p:sp>
          </p:grpSp>
          <p:sp>
            <p:nvSpPr>
              <p:cNvPr id="17" name="Rectangle 16"/>
              <p:cNvSpPr/>
              <p:nvPr/>
            </p:nvSpPr>
            <p:spPr>
              <a:xfrm>
                <a:off x="7445376" y="1724026"/>
                <a:ext cx="381000" cy="1524000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pic>
          <p:nvPicPr>
            <p:cNvPr id="14" name="Picture 13" descr="000_top_level_base_ice_v5.jpg"/>
            <p:cNvPicPr>
              <a:picLocks noChangeAspect="1"/>
            </p:cNvPicPr>
            <p:nvPr/>
          </p:nvPicPr>
          <p:blipFill>
            <a:blip r:embed="rId4">
              <a:lum bright="8000"/>
            </a:blip>
            <a:srcRect l="83661" t="22850" r="3963" b="19494"/>
            <a:stretch>
              <a:fillRect/>
            </a:stretch>
          </p:blipFill>
          <p:spPr>
            <a:xfrm>
              <a:off x="16456858" y="667722"/>
              <a:ext cx="2395592" cy="8009154"/>
            </a:xfrm>
            <a:prstGeom prst="rect">
              <a:avLst/>
            </a:prstGeom>
          </p:spPr>
        </p:pic>
        <p:pic>
          <p:nvPicPr>
            <p:cNvPr id="15" name="Picture 14" descr="000_top_level_base_ice_v5.jpg"/>
            <p:cNvPicPr>
              <a:picLocks noChangeAspect="1"/>
            </p:cNvPicPr>
            <p:nvPr/>
          </p:nvPicPr>
          <p:blipFill>
            <a:blip r:embed="rId5" cstate="print">
              <a:lum bright="5000"/>
            </a:blip>
            <a:srcRect l="41612" t="29047" r="56581" b="60242"/>
            <a:stretch>
              <a:fillRect/>
            </a:stretch>
          </p:blipFill>
          <p:spPr>
            <a:xfrm>
              <a:off x="7524750" y="841375"/>
              <a:ext cx="428625" cy="196256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 smtClean="0"/>
              <a:t>Overview – Vector Thin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96" y="969674"/>
            <a:ext cx="10866771" cy="5241121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latin typeface="Calibri" pitchFamily="34" charset="0"/>
              </a:rPr>
              <a:t>Highlight </a:t>
            </a:r>
            <a:r>
              <a:rPr lang="en-US" sz="2400" b="1" dirty="0" smtClean="0">
                <a:latin typeface="Calibri" pitchFamily="34" charset="0"/>
              </a:rPr>
              <a:t>Point</a:t>
            </a:r>
            <a:endParaRPr lang="en-US" sz="2400" b="1" dirty="0" smtClean="0">
              <a:latin typeface="Calibri" pitchFamily="34" charset="0"/>
            </a:endParaRPr>
          </a:p>
          <a:p>
            <a:pPr marL="342900" indent="-342900">
              <a:buAutoNum type="arabicPeriod"/>
            </a:pPr>
            <a:r>
              <a:rPr lang="en-US" dirty="0" smtClean="0">
                <a:latin typeface="Calibri" pitchFamily="34" charset="0"/>
              </a:rPr>
              <a:t>Many parts from </a:t>
            </a:r>
            <a:r>
              <a:rPr lang="en-US" dirty="0" smtClean="0">
                <a:latin typeface="Calibri" pitchFamily="34" charset="0"/>
              </a:rPr>
              <a:t>Rear </a:t>
            </a:r>
            <a:r>
              <a:rPr lang="en-US" dirty="0" smtClean="0">
                <a:latin typeface="Calibri" pitchFamily="34" charset="0"/>
              </a:rPr>
              <a:t>housing are in </a:t>
            </a:r>
            <a:r>
              <a:rPr lang="en-US" dirty="0" smtClean="0">
                <a:latin typeface="Calibri" pitchFamily="34" charset="0"/>
              </a:rPr>
              <a:t>SBOM Optional part list, such as side key, Mic mesh, screw and so on. They aren’t in MBOM but in Rear HSG </a:t>
            </a:r>
            <a:r>
              <a:rPr lang="en-US" dirty="0" smtClean="0">
                <a:latin typeface="Calibri" pitchFamily="34" charset="0"/>
              </a:rPr>
              <a:t>Spec.</a:t>
            </a:r>
          </a:p>
          <a:p>
            <a:pPr marL="342900" indent="-342900">
              <a:buAutoNum type="arabicPeriod"/>
            </a:pPr>
            <a:r>
              <a:rPr lang="en-US" dirty="0" smtClean="0">
                <a:latin typeface="Calibri" pitchFamily="34" charset="0"/>
              </a:rPr>
              <a:t>MBOM </a:t>
            </a:r>
            <a:r>
              <a:rPr lang="en-US" dirty="0" smtClean="0">
                <a:latin typeface="Calibri" pitchFamily="34" charset="0"/>
              </a:rPr>
              <a:t>have one </a:t>
            </a:r>
            <a:r>
              <a:rPr lang="en-US" dirty="0" smtClean="0">
                <a:latin typeface="Calibri" pitchFamily="34" charset="0"/>
              </a:rPr>
              <a:t>part </a:t>
            </a:r>
            <a:r>
              <a:rPr lang="en-US" dirty="0" smtClean="0">
                <a:latin typeface="Calibri" pitchFamily="34" charset="0"/>
              </a:rPr>
              <a:t>that </a:t>
            </a:r>
            <a:r>
              <a:rPr lang="en-US" dirty="0" smtClean="0">
                <a:latin typeface="Calibri" pitchFamily="34" charset="0"/>
              </a:rPr>
              <a:t>its description is “</a:t>
            </a:r>
            <a:r>
              <a:rPr lang="en-US" dirty="0" smtClean="0">
                <a:latin typeface="Calibri" pitchFamily="34" charset="0"/>
              </a:rPr>
              <a:t>ASSY,HSG,FRNT</a:t>
            </a:r>
            <a:r>
              <a:rPr lang="en-US" dirty="0" smtClean="0">
                <a:latin typeface="Calibri" pitchFamily="34" charset="0"/>
              </a:rPr>
              <a:t>”</a:t>
            </a:r>
            <a:r>
              <a:rPr lang="en-US" dirty="0" smtClean="0">
                <a:latin typeface="Calibri" pitchFamily="34" charset="0"/>
              </a:rPr>
              <a:t>. </a:t>
            </a:r>
            <a:r>
              <a:rPr lang="en-US" dirty="0" smtClean="0">
                <a:latin typeface="Calibri" pitchFamily="34" charset="0"/>
              </a:rPr>
              <a:t>It includes the fingerprint sensor. Since fingerprint sensor is </a:t>
            </a:r>
            <a:r>
              <a:rPr lang="en-US" dirty="0" smtClean="0">
                <a:latin typeface="Calibri" pitchFamily="34" charset="0"/>
              </a:rPr>
              <a:t>easy to assemble and disassemble, </a:t>
            </a:r>
            <a:r>
              <a:rPr lang="en-US" dirty="0" smtClean="0">
                <a:latin typeface="Calibri" pitchFamily="34" charset="0"/>
              </a:rPr>
              <a:t>I </a:t>
            </a:r>
            <a:r>
              <a:rPr lang="en-US" dirty="0" smtClean="0">
                <a:latin typeface="Calibri" pitchFamily="34" charset="0"/>
              </a:rPr>
              <a:t>put the below in the </a:t>
            </a:r>
            <a:r>
              <a:rPr lang="en-US" dirty="0" smtClean="0">
                <a:latin typeface="Calibri" pitchFamily="34" charset="0"/>
              </a:rPr>
              <a:t>SBOM</a:t>
            </a:r>
            <a:r>
              <a:rPr lang="en-US" dirty="0">
                <a:latin typeface="Calibri" pitchFamily="34" charset="0"/>
              </a:rPr>
              <a:t>.</a:t>
            </a:r>
            <a:endParaRPr lang="en-US" dirty="0" smtClean="0">
              <a:latin typeface="Calibri" pitchFamily="34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4086201" y="2790376"/>
            <a:ext cx="4152683" cy="3563547"/>
            <a:chOff x="1530887" y="399292"/>
            <a:chExt cx="9401801" cy="8341976"/>
          </a:xfrm>
        </p:grpSpPr>
        <p:pic>
          <p:nvPicPr>
            <p:cNvPr id="26" name="Picture 25" descr="000_top_level_base_ice_v7.jpg"/>
            <p:cNvPicPr>
              <a:picLocks noChangeAspect="1"/>
            </p:cNvPicPr>
            <p:nvPr/>
          </p:nvPicPr>
          <p:blipFill>
            <a:blip r:embed="rId2">
              <a:lum bright="13000"/>
            </a:blip>
            <a:srcRect l="15158" t="26169" r="39982" b="22320"/>
            <a:stretch>
              <a:fillRect/>
            </a:stretch>
          </p:blipFill>
          <p:spPr>
            <a:xfrm>
              <a:off x="1530887" y="399292"/>
              <a:ext cx="9401801" cy="834197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 noChangeArrowheads="1"/>
            </p:cNvPicPr>
            <p:nvPr/>
          </p:nvPicPr>
          <p:blipFill>
            <a:blip r:embed="rId3">
              <a:lum bright="7000"/>
            </a:blip>
            <a:srcRect/>
            <a:stretch>
              <a:fillRect/>
            </a:stretch>
          </p:blipFill>
          <p:spPr bwMode="auto">
            <a:xfrm>
              <a:off x="7429499" y="1127124"/>
              <a:ext cx="394607" cy="460375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28" name="Picture 27"/>
            <p:cNvPicPr>
              <a:picLocks noChangeAspect="1" noChangeArrowheads="1"/>
            </p:cNvPicPr>
            <p:nvPr/>
          </p:nvPicPr>
          <p:blipFill>
            <a:blip r:embed="rId3">
              <a:lum bright="7000"/>
            </a:blip>
            <a:srcRect/>
            <a:stretch>
              <a:fillRect/>
            </a:stretch>
          </p:blipFill>
          <p:spPr bwMode="auto">
            <a:xfrm>
              <a:off x="7454899" y="1771649"/>
              <a:ext cx="394607" cy="460375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29" name="Picture 28"/>
            <p:cNvPicPr>
              <a:picLocks noChangeAspect="1" noChangeArrowheads="1"/>
            </p:cNvPicPr>
            <p:nvPr/>
          </p:nvPicPr>
          <p:blipFill>
            <a:blip r:embed="rId3">
              <a:lum bright="7000"/>
            </a:blip>
            <a:srcRect/>
            <a:stretch>
              <a:fillRect/>
            </a:stretch>
          </p:blipFill>
          <p:spPr bwMode="auto">
            <a:xfrm>
              <a:off x="7480299" y="2416174"/>
              <a:ext cx="394607" cy="460375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30" name="Picture 29"/>
            <p:cNvPicPr>
              <a:picLocks noChangeAspect="1" noChangeArrowheads="1"/>
            </p:cNvPicPr>
            <p:nvPr/>
          </p:nvPicPr>
          <p:blipFill>
            <a:blip r:embed="rId3">
              <a:lum bright="7000"/>
            </a:blip>
            <a:srcRect/>
            <a:stretch>
              <a:fillRect/>
            </a:stretch>
          </p:blipFill>
          <p:spPr bwMode="auto">
            <a:xfrm>
              <a:off x="7473949" y="3060699"/>
              <a:ext cx="394607" cy="460375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 smtClean="0"/>
              <a:t>Overview – Vector Maxx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96" y="969674"/>
            <a:ext cx="10866771" cy="5241121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latin typeface="Calibri" pitchFamily="34" charset="0"/>
              </a:rPr>
              <a:t>Structure for Vector </a:t>
            </a:r>
            <a:r>
              <a:rPr lang="en-US" sz="2400" b="1" dirty="0" smtClean="0">
                <a:latin typeface="Calibri" pitchFamily="34" charset="0"/>
              </a:rPr>
              <a:t>Maxx</a:t>
            </a:r>
            <a:endParaRPr lang="en-US" sz="2400" b="1" dirty="0" smtClean="0">
              <a:latin typeface="Calibri" pitchFamily="34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6F7170"/>
                </a:solidFill>
                <a:latin typeface="Calibri" pitchFamily="34" charset="0"/>
              </a:rPr>
              <a:t>Front HSG +(PWA + Battery)+ Rear HSG</a:t>
            </a:r>
            <a:endParaRPr lang="en-US" sz="2400" b="1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r>
              <a:rPr lang="en-US" b="1" dirty="0" smtClean="0">
                <a:latin typeface="Calibri" pitchFamily="34" charset="0"/>
              </a:rPr>
              <a:t>     </a:t>
            </a: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35155" y="1829535"/>
            <a:ext cx="10172063" cy="4524498"/>
            <a:chOff x="0" y="156578"/>
            <a:chExt cx="17498785" cy="7901983"/>
          </a:xfrm>
        </p:grpSpPr>
        <p:grpSp>
          <p:nvGrpSpPr>
            <p:cNvPr id="16" name="Group 15"/>
            <p:cNvGrpSpPr/>
            <p:nvPr/>
          </p:nvGrpSpPr>
          <p:grpSpPr>
            <a:xfrm>
              <a:off x="0" y="156578"/>
              <a:ext cx="17498785" cy="7901983"/>
              <a:chOff x="0" y="156578"/>
              <a:chExt cx="17498785" cy="7901983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0" y="156578"/>
                <a:ext cx="17498785" cy="7901983"/>
                <a:chOff x="0" y="156578"/>
                <a:chExt cx="17498785" cy="7901983"/>
              </a:xfrm>
            </p:grpSpPr>
            <p:grpSp>
              <p:nvGrpSpPr>
                <p:cNvPr id="24" name="Group 23"/>
                <p:cNvGrpSpPr/>
                <p:nvPr/>
              </p:nvGrpSpPr>
              <p:grpSpPr>
                <a:xfrm>
                  <a:off x="0" y="156578"/>
                  <a:ext cx="17498785" cy="7901983"/>
                  <a:chOff x="0" y="156578"/>
                  <a:chExt cx="17498785" cy="7901983"/>
                </a:xfrm>
              </p:grpSpPr>
              <p:pic>
                <p:nvPicPr>
                  <p:cNvPr id="26" name="Picture 25" descr="000_top_level_grfn1.jpg"/>
                  <p:cNvPicPr>
                    <a:picLocks noChangeAspect="1"/>
                  </p:cNvPicPr>
                  <p:nvPr/>
                </p:nvPicPr>
                <p:blipFill>
                  <a:blip r:embed="rId2">
                    <a:lum bright="5000"/>
                  </a:blip>
                  <a:srcRect l="6912" t="21182" r="848" b="16718"/>
                  <a:stretch>
                    <a:fillRect/>
                  </a:stretch>
                </p:blipFill>
                <p:spPr>
                  <a:xfrm>
                    <a:off x="0" y="156578"/>
                    <a:ext cx="17498785" cy="7901983"/>
                  </a:xfrm>
                  <a:prstGeom prst="rect">
                    <a:avLst/>
                  </a:prstGeom>
                </p:spPr>
              </p:pic>
              <p:sp>
                <p:nvSpPr>
                  <p:cNvPr id="27" name="Rectangle 26"/>
                  <p:cNvSpPr/>
                  <p:nvPr/>
                </p:nvSpPr>
                <p:spPr>
                  <a:xfrm>
                    <a:off x="4776108" y="285751"/>
                    <a:ext cx="721178" cy="125185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1100" dirty="0"/>
                  </a:p>
                </p:txBody>
              </p:sp>
            </p:grpSp>
            <p:sp>
              <p:nvSpPr>
                <p:cNvPr id="25" name="Rectangle 24"/>
                <p:cNvSpPr/>
                <p:nvPr/>
              </p:nvSpPr>
              <p:spPr>
                <a:xfrm>
                  <a:off x="6912429" y="952501"/>
                  <a:ext cx="312964" cy="775607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100" dirty="0"/>
                </a:p>
              </p:txBody>
            </p:sp>
          </p:grpSp>
          <p:sp>
            <p:nvSpPr>
              <p:cNvPr id="23" name="Rectangle 22"/>
              <p:cNvSpPr/>
              <p:nvPr/>
            </p:nvSpPr>
            <p:spPr>
              <a:xfrm>
                <a:off x="3565072" y="7034894"/>
                <a:ext cx="693964" cy="489857"/>
              </a:xfrm>
              <a:prstGeom prst="rect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100" dirty="0"/>
              </a:p>
            </p:txBody>
          </p:sp>
        </p:grpSp>
        <p:sp>
          <p:nvSpPr>
            <p:cNvPr id="21" name="Rectangle 20"/>
            <p:cNvSpPr/>
            <p:nvPr/>
          </p:nvSpPr>
          <p:spPr>
            <a:xfrm>
              <a:off x="10640786" y="802823"/>
              <a:ext cx="258536" cy="462643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 smtClean="0"/>
              <a:t>Overview – Vector Maxx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96" y="969674"/>
            <a:ext cx="10866771" cy="5241121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latin typeface="Calibri" pitchFamily="34" charset="0"/>
              </a:rPr>
              <a:t>Highlight </a:t>
            </a:r>
            <a:r>
              <a:rPr lang="en-US" sz="2400" b="1" dirty="0" smtClean="0">
                <a:latin typeface="Calibri" pitchFamily="34" charset="0"/>
              </a:rPr>
              <a:t>Point</a:t>
            </a:r>
            <a:endParaRPr lang="en-US" sz="2400" b="1" dirty="0" smtClean="0">
              <a:latin typeface="Calibri" pitchFamily="34" charset="0"/>
            </a:endParaRPr>
          </a:p>
          <a:p>
            <a:pPr marL="342900" indent="-342900">
              <a:buAutoNum type="arabicPeriod"/>
            </a:pPr>
            <a:r>
              <a:rPr lang="en-US" dirty="0" smtClean="0">
                <a:latin typeface="Calibri" pitchFamily="34" charset="0"/>
              </a:rPr>
              <a:t>Many parts from </a:t>
            </a:r>
            <a:r>
              <a:rPr lang="en-US" dirty="0" smtClean="0">
                <a:latin typeface="Calibri" pitchFamily="34" charset="0"/>
              </a:rPr>
              <a:t>Rear </a:t>
            </a:r>
            <a:r>
              <a:rPr lang="en-US" dirty="0" smtClean="0">
                <a:latin typeface="Calibri" pitchFamily="34" charset="0"/>
              </a:rPr>
              <a:t>housing are </a:t>
            </a:r>
            <a:r>
              <a:rPr lang="en-US" dirty="0" smtClean="0">
                <a:latin typeface="Calibri" pitchFamily="34" charset="0"/>
              </a:rPr>
              <a:t>in SBOM Optional part list, such as side key, insulator, screw and so on. They aren’t in MBOM but in Rear HSG Spec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dirty="0" smtClean="0">
              <a:latin typeface="Calibri" pitchFamily="34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950844" y="1981456"/>
            <a:ext cx="2797247" cy="4286103"/>
            <a:chOff x="973775" y="2505032"/>
            <a:chExt cx="2390809" cy="3663336"/>
          </a:xfrm>
        </p:grpSpPr>
        <p:pic>
          <p:nvPicPr>
            <p:cNvPr id="11" name="Picture 10" descr="000_top_level_grfn2.jpg"/>
            <p:cNvPicPr>
              <a:picLocks noChangeAspect="1"/>
            </p:cNvPicPr>
            <p:nvPr/>
          </p:nvPicPr>
          <p:blipFill>
            <a:blip r:embed="rId2">
              <a:lum bright="7000"/>
            </a:blip>
            <a:srcRect l="47314" t="22058" r="25356" b="23748"/>
            <a:stretch>
              <a:fillRect/>
            </a:stretch>
          </p:blipFill>
          <p:spPr>
            <a:xfrm>
              <a:off x="973775" y="2505032"/>
              <a:ext cx="2390809" cy="366333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50855" y="5186091"/>
              <a:ext cx="1245535" cy="439600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SBOM 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296" y="1100303"/>
            <a:ext cx="10866771" cy="5241121"/>
          </a:xfrm>
        </p:spPr>
        <p:txBody>
          <a:bodyPr/>
          <a:lstStyle/>
          <a:p>
            <a:pPr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697818" y="1074573"/>
            <a:ext cx="10866771" cy="52411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noProof="0" dirty="0" smtClean="0">
                <a:solidFill>
                  <a:schemeClr val="dk2"/>
                </a:solidFill>
                <a:latin typeface="Calibri" pitchFamily="34" charset="0"/>
                <a:ea typeface="Helvetica Neue"/>
                <a:cs typeface="Helvetica Neue"/>
                <a:sym typeface="Helvetica Neue"/>
              </a:rPr>
              <a:t>SBOM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0" u="none" strike="noStrike" kern="0" cap="none" spc="0" normalizeH="0" baseline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tabLst/>
              <a:defRPr/>
            </a:pPr>
            <a:endParaRPr lang="en-US" sz="1800" dirty="0" smtClean="0">
              <a:solidFill>
                <a:schemeClr val="dk2"/>
              </a:solidFill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noProof="0" dirty="0" smtClean="0">
                <a:solidFill>
                  <a:schemeClr val="dk2"/>
                </a:solidFill>
                <a:latin typeface="Calibri" pitchFamily="34" charset="0"/>
                <a:ea typeface="Helvetica Neue"/>
                <a:cs typeface="Helvetica Neue"/>
                <a:sym typeface="Helvetica Neue"/>
              </a:rPr>
              <a:t>Question record and reply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noProof="0" dirty="0" smtClean="0">
                <a:solidFill>
                  <a:schemeClr val="dk2"/>
                </a:solidFill>
                <a:latin typeface="Calibri" pitchFamily="34" charset="0"/>
                <a:ea typeface="Helvetica Neue"/>
                <a:cs typeface="Helvetica Neue"/>
                <a:sym typeface="Helvetica Neue"/>
              </a:rPr>
              <a:t>Email:anjs1@lenovo.com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Calibri" pitchFamily="34" charset="0"/>
                <a:ea typeface="Helvetica Neue"/>
                <a:cs typeface="Helvetica Neue"/>
                <a:sym typeface="Helvetica Neue"/>
              </a:rPr>
              <a:t>     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Calibri" pitchFamily="34" charset="0"/>
                <a:ea typeface="Helvetica Neue"/>
                <a:cs typeface="Helvetica Neue"/>
                <a:sym typeface="Helvetica Neue"/>
              </a:rPr>
              <a:t>    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Calibri" pitchFamily="34" charset="0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017712" y="1594449"/>
          <a:ext cx="1291110" cy="1089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Worksheet" showAsIcon="1" r:id="rId3" imgW="914400" imgH="771480" progId="Excel.Sheet.12">
                  <p:embed/>
                </p:oleObj>
              </mc:Choice>
              <mc:Fallback>
                <p:oleObj name="Worksheet" showAsIcon="1" r:id="rId3" imgW="914400" imgH="771480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712" y="1594449"/>
                        <a:ext cx="1291110" cy="10893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276496" y="1582572"/>
          <a:ext cx="1333604" cy="1125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Worksheet" showAsIcon="1" r:id="rId5" imgW="914400" imgH="771480" progId="Excel.Sheet.12">
                  <p:embed/>
                </p:oleObj>
              </mc:Choice>
              <mc:Fallback>
                <p:oleObj name="Worksheet" showAsIcon="1" r:id="rId5" imgW="914400" imgH="771480" progId="Excel.Shee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96" y="1582572"/>
                        <a:ext cx="1333604" cy="11252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895306"/>
              </p:ext>
            </p:extLst>
          </p:nvPr>
        </p:nvGraphicFramePr>
        <p:xfrm>
          <a:off x="3832897" y="1598970"/>
          <a:ext cx="1381105" cy="1165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Worksheet" showAsIcon="1" r:id="rId7" imgW="914400" imgH="771480" progId="Excel.Sheet.12">
                  <p:embed/>
                </p:oleObj>
              </mc:Choice>
              <mc:Fallback>
                <p:oleObj name="Worksheet" showAsIcon="1" r:id="rId7" imgW="914400" imgH="771480" progId="Excel.Shee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2897" y="1598970"/>
                        <a:ext cx="1381105" cy="11653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aster">
  <a:themeElements>
    <a:clrScheme name="Lenovo MBG">
      <a:dk1>
        <a:srgbClr val="000000"/>
      </a:dk1>
      <a:lt1>
        <a:srgbClr val="FFFFFF"/>
      </a:lt1>
      <a:dk2>
        <a:srgbClr val="6F7170"/>
      </a:dk2>
      <a:lt2>
        <a:srgbClr val="C4BFB6"/>
      </a:lt2>
      <a:accent1>
        <a:srgbClr val="E2231A"/>
      </a:accent1>
      <a:accent2>
        <a:srgbClr val="FF6B00"/>
      </a:accent2>
      <a:accent3>
        <a:srgbClr val="EA6BAF"/>
      </a:accent3>
      <a:accent4>
        <a:srgbClr val="3E8EDD"/>
      </a:accent4>
      <a:accent5>
        <a:srgbClr val="4AC0E0"/>
      </a:accent5>
      <a:accent6>
        <a:srgbClr val="6ABE4A"/>
      </a:accent6>
      <a:hlink>
        <a:srgbClr val="4AC0E0"/>
      </a:hlink>
      <a:folHlink>
        <a:srgbClr val="3E8ED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</TotalTime>
  <Words>319</Words>
  <Application>Microsoft Macintosh PowerPoint</Application>
  <PresentationFormat>Custom</PresentationFormat>
  <Paragraphs>68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Helvetica Neue</vt:lpstr>
      <vt:lpstr>Calibri</vt:lpstr>
      <vt:lpstr>Master</vt:lpstr>
      <vt:lpstr>Worksheet</vt:lpstr>
      <vt:lpstr>Vector SBOM Introduction</vt:lpstr>
      <vt:lpstr>Product Overview</vt:lpstr>
      <vt:lpstr>Product Overview – Vector Thin</vt:lpstr>
      <vt:lpstr>Product Overview – Vector Thin</vt:lpstr>
      <vt:lpstr>Product Overview – Vector Maxx</vt:lpstr>
      <vt:lpstr>Product Overview – Vector Maxx</vt:lpstr>
      <vt:lpstr>SBOM overview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Maggie Li28 Wang</dc:creator>
  <cp:lastModifiedBy>Amy</cp:lastModifiedBy>
  <cp:revision>247</cp:revision>
  <dcterms:modified xsi:type="dcterms:W3CDTF">2016-07-13T18:58:50Z</dcterms:modified>
</cp:coreProperties>
</file>